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sldIdLst>
    <p:sldId id="256" r:id="rId2"/>
    <p:sldId id="307" r:id="rId3"/>
    <p:sldId id="257" r:id="rId4"/>
    <p:sldId id="258" r:id="rId5"/>
    <p:sldId id="301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276" r:id="rId29"/>
    <p:sldId id="304" r:id="rId30"/>
    <p:sldId id="303" r:id="rId31"/>
    <p:sldId id="323" r:id="rId32"/>
    <p:sldId id="302" r:id="rId33"/>
    <p:sldId id="275" r:id="rId34"/>
    <p:sldId id="306" r:id="rId35"/>
    <p:sldId id="277" r:id="rId36"/>
    <p:sldId id="278" r:id="rId37"/>
    <p:sldId id="308" r:id="rId38"/>
    <p:sldId id="279" r:id="rId39"/>
    <p:sldId id="311" r:id="rId40"/>
    <p:sldId id="312" r:id="rId41"/>
    <p:sldId id="280" r:id="rId42"/>
    <p:sldId id="313" r:id="rId43"/>
    <p:sldId id="314" r:id="rId44"/>
    <p:sldId id="284" r:id="rId45"/>
    <p:sldId id="292" r:id="rId46"/>
    <p:sldId id="315" r:id="rId47"/>
    <p:sldId id="285" r:id="rId48"/>
    <p:sldId id="290" r:id="rId49"/>
    <p:sldId id="286" r:id="rId50"/>
    <p:sldId id="289" r:id="rId51"/>
    <p:sldId id="294" r:id="rId52"/>
    <p:sldId id="282" r:id="rId53"/>
    <p:sldId id="283" r:id="rId54"/>
    <p:sldId id="293" r:id="rId55"/>
    <p:sldId id="318" r:id="rId56"/>
    <p:sldId id="322" r:id="rId57"/>
    <p:sldId id="319" r:id="rId58"/>
    <p:sldId id="317" r:id="rId59"/>
    <p:sldId id="287" r:id="rId60"/>
    <p:sldId id="288" r:id="rId61"/>
    <p:sldId id="309" r:id="rId62"/>
    <p:sldId id="32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692"/>
  </p:normalViewPr>
  <p:slideViewPr>
    <p:cSldViewPr snapToGrid="0">
      <p:cViewPr varScale="1">
        <p:scale>
          <a:sx n="183" d="100"/>
          <a:sy n="183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'Nr.'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'Nr.'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l7.org/fhir/security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14008"/>
          </a:xfrm>
        </p:spPr>
        <p:txBody>
          <a:bodyPr/>
          <a:lstStyle/>
          <a:p>
            <a:r>
              <a:rPr lang="de-DE" dirty="0" err="1"/>
              <a:t>Omnis </a:t>
            </a:r>
            <a:r>
              <a:rPr lang="de-DE" dirty="0"/>
              <a:t>auf FHIR</a:t>
            </a:r>
            <a:r>
              <a:rPr lang="de-DE" baseline="30000" dirty="0"/>
              <a:t>®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FHIR-Manifest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Für </a:t>
            </a:r>
            <a:r>
              <a:rPr lang="de-DE" dirty="0" err="1"/>
              <a:t>Durchführende</a:t>
            </a:r>
            <a:endParaRPr lang="de-DE" dirty="0"/>
          </a:p>
          <a:p>
            <a:r>
              <a:rPr lang="de-DE" dirty="0"/>
              <a:t>80/20 %-Regel</a:t>
            </a:r>
          </a:p>
          <a:p>
            <a:r>
              <a:rPr lang="de-DE" dirty="0" err="1"/>
              <a:t>Etablierte </a:t>
            </a:r>
            <a:r>
              <a:rPr lang="de-DE" dirty="0" err="1"/>
              <a:t>webbasierte </a:t>
            </a:r>
            <a:r>
              <a:rPr lang="de-DE" dirty="0"/>
              <a:t>Technologien</a:t>
            </a:r>
          </a:p>
          <a:p>
            <a:r>
              <a:rPr lang="de-DE" dirty="0" err="1"/>
              <a:t>Menschenlesbar </a:t>
            </a:r>
            <a:r>
              <a:rPr lang="de-DE" dirty="0"/>
              <a:t>(zumindest JSON ;-)</a:t>
            </a:r>
          </a:p>
          <a:p>
            <a:r>
              <a:rPr lang="de-DE" dirty="0"/>
              <a:t>Starke Gemeinschaft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Austausch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r>
              <a:rPr lang="de-DE"/>
              <a:t>REST </a:t>
            </a:r>
            <a:r>
              <a:rPr lang="de-DE" err="1"/>
              <a:t>am </a:t>
            </a:r>
            <a:r>
              <a:rPr lang="de-DE" err="1"/>
              <a:t>weitesten </a:t>
            </a:r>
            <a:r>
              <a:rPr lang="de-DE" err="1"/>
              <a:t>verbreitet</a:t>
            </a:r>
            <a:endParaRPr lang="de-DE"/>
          </a:p>
          <a:p>
            <a:r>
              <a:rPr lang="de-DE"/>
              <a:t>Aber </a:t>
            </a:r>
            <a:r>
              <a:rPr lang="de-DE" err="1"/>
              <a:t>andere </a:t>
            </a:r>
            <a:r>
              <a:rPr lang="de-DE"/>
              <a:t>mögliche</a:t>
            </a:r>
          </a:p>
          <a:p>
            <a:r>
              <a:rPr lang="de-DE" err="1"/>
              <a:t>FHIR-Daten </a:t>
            </a:r>
            <a:r>
              <a:rPr lang="de-DE" err="1"/>
              <a:t>das </a:t>
            </a:r>
            <a:r>
              <a:rPr lang="de-DE"/>
              <a:t>Gleiche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Alles </a:t>
            </a:r>
            <a:r>
              <a:rPr lang="de-DE" sz="1400" err="1"/>
              <a:t>andere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Nachrichtenübermittlung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 Betrieb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Lagerung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1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Lego-Steine </a:t>
            </a:r>
            <a:r>
              <a:rPr lang="de-DE" dirty="0" err="1"/>
              <a:t>zum </a:t>
            </a:r>
            <a:r>
              <a:rPr lang="de-DE" dirty="0" err="1"/>
              <a:t>Bauen </a:t>
            </a:r>
            <a:r>
              <a:rPr lang="de-DE" dirty="0"/>
              <a:t>Ressourcen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Einfach/Primitiv</a:t>
            </a:r>
          </a:p>
          <a:p>
            <a:pPr lvl="1"/>
            <a:r>
              <a:rPr lang="de-DE" dirty="0"/>
              <a:t>Einzelner Wert</a:t>
            </a:r>
          </a:p>
          <a:p>
            <a:pPr lvl="1"/>
            <a:r>
              <a:rPr lang="de-DE" dirty="0"/>
              <a:t>Kleinbuchstaben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pPr lvl="1"/>
            <a:r>
              <a:rPr lang="de-DE" dirty="0" err="1"/>
              <a:t>Komponiert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3600" dirty="0" err="1"/>
              <a:t>Ressourcen http://hl7.org/fhir/resourcelist.html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Ressourcenbeschreibungen</a:t>
            </a:r>
            <a:br>
              <a:rPr lang="de-DE" dirty="0"/>
            </a:br>
            <a:r>
              <a:rPr lang="de-DE" sz="3600" dirty="0" err="1"/>
              <a:t>z.B. https://hl7.</a:t>
            </a:r>
            <a:r>
              <a:rPr lang="de-DE" sz="3600" dirty="0" err="1"/>
              <a:t>org/fhir/patient.html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Vererbung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Kardinalität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Sammlungen</a:t>
            </a:r>
          </a:p>
          <a:p>
            <a:r>
              <a:rPr lang="de-DE" dirty="0"/>
              <a:t>1 ... 1 → </a:t>
            </a:r>
            <a:r>
              <a:rPr lang="de-DE" dirty="0" err="1"/>
              <a:t>obligatorisch</a:t>
            </a:r>
            <a:endParaRPr lang="de-DE" dirty="0"/>
          </a:p>
          <a:p>
            <a:r>
              <a:rPr lang="de-DE" dirty="0"/>
              <a:t>0 .. 1 → wahlweise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Aber </a:t>
            </a:r>
            <a:r>
              <a:rPr lang="de-DE" b="1" dirty="0"/>
              <a:t>zusätzliche </a:t>
            </a:r>
            <a:r>
              <a:rPr lang="de-DE" b="1" dirty="0" err="1"/>
              <a:t>Einschränkungen </a:t>
            </a:r>
            <a:r>
              <a:rPr lang="de-DE" dirty="0"/>
              <a:t>in </a:t>
            </a:r>
            <a:r>
              <a:rPr lang="de-DE" dirty="0" err="1"/>
              <a:t>der </a:t>
            </a:r>
            <a:r>
              <a:rPr lang="de-DE" dirty="0" err="1"/>
              <a:t>Beschreibung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Typen </a:t>
            </a:r>
            <a:r>
              <a:rPr lang="de-DE" dirty="0"/>
              <a:t>(</a:t>
            </a:r>
            <a:r>
              <a:rPr lang="de-DE" dirty="0" err="1"/>
              <a:t>Kleinbuchstaben</a:t>
            </a:r>
            <a:r>
              <a:rPr lang="de-DE" dirty="0"/>
              <a:t>, </a:t>
            </a:r>
            <a:r>
              <a:rPr lang="de-DE" dirty="0" err="1"/>
              <a:t>Feldsymbol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= </a:t>
            </a:r>
            <a:r>
              <a:rPr lang="de-DE" dirty="0" err="1"/>
              <a:t>Modifikatorattribute </a:t>
            </a:r>
            <a:r>
              <a:rPr lang="de-DE" dirty="0"/>
              <a:t>(</a:t>
            </a:r>
            <a:r>
              <a:rPr lang="de-DE" dirty="0" err="1"/>
              <a:t>wichtig </a:t>
            </a:r>
            <a:r>
              <a:rPr lang="de-DE" dirty="0" err="1"/>
              <a:t>für die </a:t>
            </a:r>
            <a:r>
              <a:rPr lang="de-DE" dirty="0" err="1"/>
              <a:t>Bedeutung</a:t>
            </a:r>
            <a:r>
              <a:rPr lang="de-DE" dirty="0"/>
              <a:t>, </a:t>
            </a:r>
            <a:r>
              <a:rPr lang="de-DE" dirty="0" err="1"/>
              <a:t>kann nicht </a:t>
            </a:r>
            <a:r>
              <a:rPr lang="de-DE" dirty="0" err="1"/>
              <a:t>ignoriert </a:t>
            </a:r>
            <a:r>
              <a:rPr lang="de-DE" dirty="0" err="1"/>
              <a:t>werden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Σ = </a:t>
            </a:r>
            <a:r>
              <a:rPr lang="de-DE" dirty="0" err="1"/>
              <a:t>Teil </a:t>
            </a:r>
            <a:r>
              <a:rPr lang="de-DE" dirty="0" err="1"/>
              <a:t>der </a:t>
            </a:r>
            <a:r>
              <a:rPr lang="de-DE" dirty="0" err="1"/>
              <a:t>Zusammenfassung</a:t>
            </a: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271958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8" y="4160971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Teilweise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Die einfachen </a:t>
            </a:r>
            <a:r>
              <a:rPr lang="de-DE" dirty="0" err="1"/>
              <a:t>Typen </a:t>
            </a:r>
            <a:r>
              <a:rPr lang="de-DE" b="1" dirty="0"/>
              <a:t>date </a:t>
            </a:r>
            <a:r>
              <a:rPr lang="de-DE" dirty="0"/>
              <a:t>und </a:t>
            </a:r>
            <a:r>
              <a:rPr lang="de-DE" b="1" dirty="0" err="1"/>
              <a:t>datetime </a:t>
            </a:r>
            <a:r>
              <a:rPr lang="de-DE" dirty="0" err="1"/>
              <a:t>können </a:t>
            </a:r>
            <a:r>
              <a:rPr lang="de-DE" dirty="0" err="1"/>
              <a:t>einige </a:t>
            </a:r>
            <a:r>
              <a:rPr lang="de-DE" dirty="0"/>
              <a:t>partielle </a:t>
            </a:r>
            <a:r>
              <a:rPr lang="de-DE" dirty="0" err="1"/>
              <a:t>Datumsformate </a:t>
            </a:r>
            <a:r>
              <a:rPr lang="de-DE" dirty="0" err="1"/>
              <a:t>enthalten</a:t>
            </a:r>
            <a:endParaRPr lang="de-DE" dirty="0"/>
          </a:p>
          <a:p>
            <a:pPr lvl="1"/>
            <a:r>
              <a:rPr lang="de-DE" dirty="0" err="1"/>
              <a:t>Nur </a:t>
            </a:r>
            <a:r>
              <a:rPr lang="de-DE" dirty="0" err="1"/>
              <a:t>Jahr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</a:t>
            </a:r>
            <a:endParaRPr lang="de-DE" b="1" dirty="0"/>
          </a:p>
          <a:p>
            <a:pPr lvl="1"/>
            <a:r>
              <a:rPr lang="de-DE" dirty="0" err="1"/>
              <a:t>Nur </a:t>
            </a:r>
            <a:r>
              <a:rPr lang="de-DE" dirty="0" err="1"/>
              <a:t>Jahr </a:t>
            </a:r>
            <a:r>
              <a:rPr lang="de-DE" dirty="0"/>
              <a:t>und </a:t>
            </a:r>
            <a:r>
              <a:rPr lang="de-DE" dirty="0" err="1"/>
              <a:t>Monat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JJJJ-MM</a:t>
            </a:r>
          </a:p>
          <a:p>
            <a:r>
              <a:rPr lang="de-CH" dirty="0">
                <a:latin typeface="inherit"/>
              </a:rPr>
              <a:t>Andere </a:t>
            </a:r>
            <a:r>
              <a:rPr lang="de-CH" dirty="0" err="1">
                <a:latin typeface="inherit"/>
              </a:rPr>
              <a:t>Varianten </a:t>
            </a:r>
            <a:r>
              <a:rPr lang="de-CH" dirty="0">
                <a:latin typeface="inherit"/>
              </a:rPr>
              <a:t>(</a:t>
            </a:r>
            <a:r>
              <a:rPr lang="de-CH" dirty="0" err="1">
                <a:latin typeface="inherit"/>
              </a:rPr>
              <a:t>z. B. </a:t>
            </a:r>
            <a:r>
              <a:rPr lang="de-CH" dirty="0" err="1">
                <a:latin typeface="inherit"/>
              </a:rPr>
              <a:t>unbekanntes </a:t>
            </a:r>
            <a:r>
              <a:rPr lang="de-CH" dirty="0" err="1">
                <a:latin typeface="inherit"/>
              </a:rPr>
              <a:t>Jahr </a:t>
            </a:r>
            <a:r>
              <a:rPr lang="de-CH" dirty="0">
                <a:latin typeface="inherit"/>
              </a:rPr>
              <a:t>und </a:t>
            </a:r>
            <a:r>
              <a:rPr lang="de-CH" dirty="0" err="1">
                <a:latin typeface="inherit"/>
              </a:rPr>
              <a:t>unbekannter </a:t>
            </a:r>
            <a:r>
              <a:rPr lang="de-CH" dirty="0" err="1">
                <a:latin typeface="inherit"/>
              </a:rPr>
              <a:t>Monat</a:t>
            </a:r>
            <a:r>
              <a:rPr lang="de-CH" dirty="0">
                <a:latin typeface="inherit"/>
              </a:rPr>
              <a:t>, aber </a:t>
            </a:r>
            <a:r>
              <a:rPr lang="de-CH" dirty="0" err="1">
                <a:latin typeface="inherit"/>
              </a:rPr>
              <a:t>bekannter </a:t>
            </a:r>
            <a:r>
              <a:rPr lang="de-CH" dirty="0" err="1">
                <a:latin typeface="inherit"/>
              </a:rPr>
              <a:t>Tag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nur </a:t>
            </a:r>
            <a:r>
              <a:rPr lang="de-CH" dirty="0">
                <a:latin typeface="inherit"/>
              </a:rPr>
              <a:t>über </a:t>
            </a:r>
            <a:r>
              <a:rPr lang="de-CH" dirty="0" err="1">
                <a:latin typeface="inherit"/>
              </a:rPr>
              <a:t>Erweiterungen</a:t>
            </a:r>
            <a:endParaRPr lang="de-DE" dirty="0">
              <a:latin typeface="inherit"/>
            </a:endParaRPr>
          </a:p>
          <a:p>
            <a:r>
              <a:rPr lang="de-DE" dirty="0" err="1">
                <a:latin typeface="inherit"/>
              </a:rPr>
              <a:t>für </a:t>
            </a:r>
            <a:r>
              <a:rPr lang="de-DE" dirty="0" err="1">
                <a:latin typeface="inherit"/>
              </a:rPr>
              <a:t>die </a:t>
            </a:r>
            <a:r>
              <a:rPr lang="de-DE" dirty="0" err="1">
                <a:latin typeface="inherit"/>
              </a:rPr>
              <a:t>Typen </a:t>
            </a:r>
            <a:r>
              <a:rPr lang="de-DE" b="1" dirty="0">
                <a:latin typeface="inherit"/>
              </a:rPr>
              <a:t>"instant" </a:t>
            </a:r>
            <a:r>
              <a:rPr lang="de-DE" dirty="0">
                <a:latin typeface="inherit"/>
              </a:rPr>
              <a:t>und "</a:t>
            </a:r>
            <a:r>
              <a:rPr lang="de-DE" b="1" dirty="0">
                <a:latin typeface="inherit"/>
              </a:rPr>
              <a:t>time" sind </a:t>
            </a:r>
            <a:r>
              <a:rPr lang="de-DE" dirty="0">
                <a:latin typeface="inherit"/>
              </a:rPr>
              <a:t>solche </a:t>
            </a:r>
            <a:r>
              <a:rPr lang="de-DE" dirty="0" err="1">
                <a:latin typeface="inherit"/>
              </a:rPr>
              <a:t>Teilwerte </a:t>
            </a:r>
            <a:r>
              <a:rPr lang="de-DE" dirty="0">
                <a:latin typeface="inherit"/>
              </a:rPr>
              <a:t>nicht </a:t>
            </a:r>
            <a:r>
              <a:rPr lang="de-DE" dirty="0" err="1">
                <a:latin typeface="inherit"/>
              </a:rPr>
              <a:t>zulässig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Voraussetzungen </a:t>
            </a:r>
            <a:r>
              <a:rPr lang="de-DE" dirty="0" err="1"/>
              <a:t>für </a:t>
            </a:r>
            <a:r>
              <a:rPr lang="de-DE" dirty="0"/>
              <a:t>Code </a:t>
            </a:r>
            <a:r>
              <a:rPr lang="de-DE" dirty="0"/>
              <a:t>Along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Docker-Desktop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Bild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hapiproject/hapi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2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 </a:t>
            </a:r>
            <a:r>
              <a:rPr lang="de-DE" dirty="0" err="1"/>
              <a:t>kann </a:t>
            </a:r>
            <a:r>
              <a:rPr lang="de-DE" dirty="0"/>
              <a:t>verschiedene </a:t>
            </a:r>
            <a:r>
              <a:rPr lang="de-DE" dirty="0" err="1"/>
              <a:t>Typen </a:t>
            </a:r>
            <a:r>
              <a:rPr lang="de-DE" dirty="0"/>
              <a:t>enthalten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ersetzt </a:t>
            </a:r>
            <a:r>
              <a:rPr lang="de-DE" dirty="0" err="1"/>
              <a:t>durch </a:t>
            </a:r>
            <a:r>
              <a:rPr lang="de-DE" dirty="0" err="1"/>
              <a:t>konkreten </a:t>
            </a:r>
            <a:r>
              <a:rPr lang="de-DE" dirty="0"/>
              <a:t>Typ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sowohl </a:t>
            </a:r>
            <a:r>
              <a:rPr lang="de-DE" dirty="0"/>
              <a:t>in XML, </a:t>
            </a:r>
            <a:r>
              <a:rPr lang="de-DE" dirty="0" err="1"/>
              <a:t>als auch </a:t>
            </a:r>
            <a:r>
              <a:rPr lang="de-DE" dirty="0"/>
              <a:t>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Identität der </a:t>
            </a:r>
            <a:r>
              <a:rPr lang="de-DE" dirty="0" err="1"/>
              <a:t>Ressource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Innerhalb </a:t>
            </a:r>
            <a:r>
              <a:rPr lang="de-DE" dirty="0" err="1"/>
              <a:t>des </a:t>
            </a:r>
            <a:r>
              <a:rPr lang="de-DE" dirty="0"/>
              <a:t>Ressourcentyps: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Vollständige </a:t>
            </a:r>
            <a:r>
              <a:rPr lang="de-DE" dirty="0"/>
              <a:t>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 err="1"/>
              <a:t>                       Endpunkt </a:t>
            </a:r>
            <a:r>
              <a:rPr lang="de-DE" dirty="0"/>
              <a:t>Ressourcentyp [</a:t>
            </a:r>
            <a:r>
              <a:rPr lang="de-DE" dirty="0" err="1"/>
              <a:t>logisch</a:t>
            </a:r>
            <a:r>
              <a:rPr lang="de-DE" dirty="0"/>
              <a:t>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Andere </a:t>
            </a:r>
            <a:r>
              <a:rPr lang="de-DE" dirty="0" err="1"/>
              <a:t>Identifikatoren </a:t>
            </a:r>
            <a:r>
              <a:rPr lang="de-DE" dirty="0"/>
              <a:t>...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Verlinkung von Ressourcen / Referenzen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Wörtliche Verweise (über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(Dienst-Basis-URL) Internes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(</a:t>
            </a:r>
            <a:r>
              <a:rPr lang="de-DE" dirty="0" err="1"/>
              <a:t>enthaltene </a:t>
            </a:r>
            <a:r>
              <a:rPr lang="de-DE" dirty="0" err="1"/>
              <a:t>Ressource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Für </a:t>
            </a:r>
            <a:r>
              <a:rPr lang="de-DE" dirty="0" err="1"/>
              <a:t>die </a:t>
            </a:r>
            <a:r>
              <a:rPr lang="de-DE" dirty="0"/>
              <a:t>20%, die nicht </a:t>
            </a:r>
            <a:r>
              <a:rPr lang="de-DE" dirty="0"/>
              <a:t>in </a:t>
            </a:r>
            <a:r>
              <a:rPr lang="de-DE" dirty="0" err="1"/>
              <a:t>der </a:t>
            </a:r>
            <a:r>
              <a:rPr lang="de-DE" dirty="0"/>
              <a:t>Ressourcenbeschreibung </a:t>
            </a:r>
            <a:r>
              <a:rPr lang="de-DE" dirty="0" err="1"/>
              <a:t>enthalten sind</a:t>
            </a:r>
          </a:p>
          <a:p>
            <a:r>
              <a:rPr lang="de-DE" dirty="0"/>
              <a:t>Kleine zusätzliche </a:t>
            </a:r>
            <a:r>
              <a:rPr lang="de-DE" dirty="0" err="1"/>
              <a:t>Datenbits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Nützlich </a:t>
            </a:r>
            <a:r>
              <a:rPr lang="de-DE" dirty="0" err="1"/>
              <a:t>oder </a:t>
            </a:r>
            <a:r>
              <a:rPr lang="de-DE" dirty="0" err="1"/>
              <a:t>notwendig </a:t>
            </a:r>
            <a:r>
              <a:rPr lang="de-DE" dirty="0"/>
              <a:t>in </a:t>
            </a:r>
            <a:r>
              <a:rPr lang="de-DE" dirty="0" err="1"/>
              <a:t>Ihrem </a:t>
            </a:r>
            <a:r>
              <a:rPr lang="de-DE" dirty="0" err="1"/>
              <a:t>Land </a:t>
            </a:r>
            <a:r>
              <a:rPr lang="de-DE" dirty="0"/>
              <a:t>/ </a:t>
            </a:r>
            <a:r>
              <a:rPr lang="de-DE" dirty="0" err="1"/>
              <a:t>Ihrem </a:t>
            </a:r>
            <a:r>
              <a:rPr lang="de-DE" dirty="0" err="1"/>
              <a:t>Projekt </a:t>
            </a:r>
            <a:r>
              <a:rPr lang="de-DE" dirty="0"/>
              <a:t>/ </a:t>
            </a:r>
            <a:r>
              <a:rPr lang="de-DE" dirty="0" err="1"/>
              <a:t>Anwendungsfall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http://hl7.org/fhir/StructureDefinition/patient-birthPlace"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Land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http://fhir.ch/ig/ch-core/StructureDefinition/ch-core-patient-ech-11-placeoforigin"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Staat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 </a:t>
            </a:r>
            <a:r>
              <a:rPr lang="de-DE" dirty="0"/>
              <a:t>und Implementierungsleitfäden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Ressource/Datentyp </a:t>
            </a:r>
            <a:r>
              <a:rPr lang="de-DE" dirty="0"/>
              <a:t>+ </a:t>
            </a:r>
            <a:r>
              <a:rPr lang="de-DE" b="1" dirty="0" err="1"/>
              <a:t>Erweiterungen </a:t>
            </a:r>
            <a:r>
              <a:rPr lang="de-DE" dirty="0"/>
              <a:t>+ </a:t>
            </a:r>
            <a:r>
              <a:rPr lang="de-DE" b="1" dirty="0" err="1"/>
              <a:t>Beschränkungen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"http://fhir.ch/ig/ch-core/StructureDefinition/ch-core-patient"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Leitfaden für die Umsetzung</a:t>
            </a:r>
          </a:p>
          <a:p>
            <a:pPr lvl="1"/>
            <a:r>
              <a:rPr lang="de-DE" dirty="0" err="1"/>
              <a:t>Beschreiben Sie </a:t>
            </a:r>
            <a:r>
              <a:rPr lang="de-DE" dirty="0" err="1"/>
              <a:t>die </a:t>
            </a:r>
            <a:r>
              <a:rPr lang="de-DE" dirty="0" err="1"/>
              <a:t>Verwendung </a:t>
            </a:r>
            <a:r>
              <a:rPr lang="de-DE" dirty="0"/>
              <a:t>in einem </a:t>
            </a:r>
            <a:r>
              <a:rPr lang="de-DE" dirty="0" err="1"/>
              <a:t>bestimmten </a:t>
            </a:r>
            <a:r>
              <a:rPr lang="de-DE" dirty="0" err="1"/>
              <a:t>Datenaustausch </a:t>
            </a:r>
            <a:r>
              <a:rPr lang="de-DE" dirty="0"/>
              <a:t>/ </a:t>
            </a:r>
            <a:r>
              <a:rPr lang="de-DE" dirty="0" err="1"/>
              <a:t>wie </a:t>
            </a:r>
            <a:r>
              <a:rPr lang="de-DE" dirty="0" err="1"/>
              <a:t>man </a:t>
            </a:r>
            <a:r>
              <a:rPr lang="de-DE" dirty="0" err="1"/>
              <a:t>es </a:t>
            </a:r>
            <a:r>
              <a:rPr lang="de-DE" dirty="0" err="1"/>
              <a:t>richtig </a:t>
            </a:r>
            <a:r>
              <a:rPr lang="de-DE" dirty="0" err="1"/>
              <a:t>macht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Suche auf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REST-Standard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mit </a:t>
            </a:r>
            <a:r>
              <a:rPr lang="de-DE" dirty="0"/>
              <a:t>Abfrage </a:t>
            </a:r>
            <a:br>
              <a:rPr lang="de-DE" dirty="0"/>
            </a:br>
            <a:r>
              <a:rPr lang="de-DE" dirty="0" err="1"/>
              <a:t>ode</a:t>
            </a:r>
            <a:r>
              <a:rPr lang="de-DE" dirty="0"/>
              <a:t>r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mit </a:t>
            </a:r>
            <a:r>
              <a:rPr lang="de-DE" dirty="0" err="1"/>
              <a:t>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Datenschutzprobleme </a:t>
            </a:r>
            <a:r>
              <a:rPr lang="de-DE" dirty="0" err="1"/>
              <a:t>mit </a:t>
            </a:r>
            <a:r>
              <a:rPr lang="de-DE" dirty="0"/>
              <a:t>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  <a:p>
            <a:pPr lvl="1"/>
            <a:r>
              <a:rPr lang="de-DE" dirty="0" err="1"/>
              <a:t>für </a:t>
            </a:r>
            <a:r>
              <a:rPr lang="de-DE" dirty="0"/>
              <a:t>Web oAuth2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Autorisierung/Zugangskontrolle </a:t>
            </a:r>
            <a:r>
              <a:rPr lang="de-DE" dirty="0" err="1"/>
              <a:t>mit </a:t>
            </a:r>
            <a:r>
              <a:rPr lang="de-DE" dirty="0"/>
              <a:t>Sicherheitsetiketten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Audit-Protokoll</a:t>
            </a:r>
          </a:p>
          <a:p>
            <a:endParaRPr lang="de-DE" dirty="0"/>
          </a:p>
          <a:p>
            <a:r>
              <a:rPr lang="de-DE" dirty="0"/>
              <a:t>Ausführliche Details unter </a:t>
            </a:r>
            <a:r>
              <a:rPr lang="de-DE" dirty="0"/>
              <a:t>https://www.hl7.org/fhir/security.html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Testserver: Öffentlich </a:t>
            </a:r>
            <a:r>
              <a:rPr lang="de-DE" dirty="0" err="1"/>
              <a:t>oder </a:t>
            </a:r>
            <a:r>
              <a:rPr lang="de-DE" dirty="0" err="1"/>
              <a:t>lokal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2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Öffentlich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Liste unter </a:t>
            </a:r>
            <a:r>
              <a:rPr lang="de-DE" dirty="0">
                <a:hlinkClick r:id="rId2"/>
              </a:rPr>
              <a:t>https://confluence.hl7.org/display/FHIR/Public+Test+Server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Auswahl </a:t>
            </a:r>
            <a:r>
              <a:rPr lang="de-DE" dirty="0" err="1"/>
              <a:t>nach </a:t>
            </a:r>
            <a:r>
              <a:rPr lang="de-DE" dirty="0" err="1"/>
              <a:t>benötigten </a:t>
            </a:r>
            <a:r>
              <a:rPr lang="de-DE" dirty="0" err="1"/>
              <a:t>Funktionen</a:t>
            </a:r>
            <a:r>
              <a:rPr lang="de-DE" dirty="0"/>
              <a:t>, </a:t>
            </a:r>
            <a:r>
              <a:rPr lang="de-DE" dirty="0" err="1"/>
              <a:t>z. B. </a:t>
            </a:r>
            <a:r>
              <a:rPr lang="de-DE" dirty="0"/>
              <a:t>Authentifizierung </a:t>
            </a:r>
            <a:r>
              <a:rPr lang="de-DE" dirty="0" err="1"/>
              <a:t>über </a:t>
            </a:r>
            <a:r>
              <a:rPr lang="de-DE" dirty="0"/>
              <a:t>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 </a:t>
            </a:r>
            <a:r>
              <a:rPr lang="de-DE" dirty="0"/>
              <a:t>(/r5 </a:t>
            </a:r>
            <a:r>
              <a:rPr lang="de-DE" dirty="0" err="1"/>
              <a:t>usw. </a:t>
            </a:r>
            <a:r>
              <a:rPr lang="de-DE" dirty="0"/>
              <a:t>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/>
              <a:t>Über mich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/>
              <a:t>Stefan Csomor </a:t>
            </a:r>
            <a:r>
              <a:rPr lang="de-DE" sz="2200" err="1"/>
              <a:t>csomor@advanced.ch</a:t>
            </a:r>
            <a:endParaRPr lang="de-DE" sz="2200"/>
          </a:p>
          <a:p>
            <a:pPr>
              <a:spcAft>
                <a:spcPts val="600"/>
              </a:spcAft>
            </a:pPr>
            <a:r>
              <a:rPr lang="de-DE" sz="2200" err="1"/>
              <a:t>Omnis </a:t>
            </a:r>
            <a:r>
              <a:rPr lang="de-DE" sz="2200" err="1"/>
              <a:t>seit </a:t>
            </a:r>
            <a:r>
              <a:rPr lang="de-DE" sz="2200"/>
              <a:t>1986 </a:t>
            </a:r>
            <a:r>
              <a:rPr lang="de-DE" sz="2200" err="1"/>
              <a:t>im Einsatz</a:t>
            </a:r>
          </a:p>
          <a:p>
            <a:pPr>
              <a:spcAft>
                <a:spcPts val="600"/>
              </a:spcAft>
            </a:pPr>
            <a:r>
              <a:rPr lang="de-DE" sz="2200" err="1"/>
              <a:t>Mediziner </a:t>
            </a:r>
            <a:r>
              <a:rPr lang="de-DE" sz="2200"/>
              <a:t>&amp; Ba CS</a:t>
            </a:r>
          </a:p>
          <a:p>
            <a:pPr>
              <a:spcAft>
                <a:spcPts val="600"/>
              </a:spcAft>
            </a:pPr>
            <a:r>
              <a:rPr lang="de-DE" sz="2200" err="1"/>
              <a:t>Snomed </a:t>
            </a:r>
            <a:r>
              <a:rPr lang="de-DE" sz="2200"/>
              <a:t>&amp; FHIR</a:t>
            </a:r>
          </a:p>
          <a:p>
            <a:pPr>
              <a:spcAft>
                <a:spcPts val="600"/>
              </a:spcAft>
            </a:pPr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Lokales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latest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-p 8080:8080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derzeit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der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hochentwickelte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Testinfrastruktur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für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Profile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auf der Grundlage von 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3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Internationale Patientenübersicht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3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 </a:t>
            </a:r>
            <a:r>
              <a:rPr lang="de-DE" dirty="0"/>
              <a:t>auf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3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Reale </a:t>
            </a:r>
            <a:r>
              <a:rPr lang="de-DE" dirty="0" err="1"/>
              <a:t>Nutzung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Bis </a:t>
            </a:r>
            <a:r>
              <a:rPr lang="de-DE" dirty="0"/>
              <a:t>2020 Zunächst </a:t>
            </a:r>
            <a:r>
              <a:rPr lang="de-DE" dirty="0" err="1"/>
              <a:t>nur </a:t>
            </a:r>
            <a:r>
              <a:rPr lang="de-DE" dirty="0"/>
              <a:t>persönliches </a:t>
            </a:r>
            <a:r>
              <a:rPr lang="de-DE" dirty="0"/>
              <a:t>Interesse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Schweizer </a:t>
            </a:r>
            <a:r>
              <a:rPr lang="de-DE" dirty="0"/>
              <a:t>Covid-19-Impfportal </a:t>
            </a:r>
            <a:r>
              <a:rPr lang="de-DE" dirty="0" err="1"/>
              <a:t>bietet </a:t>
            </a:r>
            <a:r>
              <a:rPr lang="de-DE" dirty="0"/>
              <a:t>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auch wenn die </a:t>
            </a:r>
            <a:r>
              <a:rPr lang="de-DE" dirty="0" err="1"/>
              <a:t>Adressen </a:t>
            </a:r>
            <a:r>
              <a:rPr lang="de-DE" dirty="0" err="1"/>
              <a:t>falsch </a:t>
            </a:r>
            <a:r>
              <a:rPr lang="de-DE" dirty="0" err="1"/>
              <a:t>gehandhabt werden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Ab </a:t>
            </a:r>
            <a:r>
              <a:rPr lang="de-DE" dirty="0"/>
              <a:t>2023 </a:t>
            </a:r>
            <a:r>
              <a:rPr lang="de-DE" dirty="0" err="1"/>
              <a:t>Anbindung </a:t>
            </a:r>
            <a:r>
              <a:rPr lang="de-DE" dirty="0"/>
              <a:t>des eigenen Praxisinformationssystems </a:t>
            </a:r>
            <a:r>
              <a:rPr lang="de-DE" dirty="0"/>
              <a:t>an </a:t>
            </a:r>
            <a:br>
              <a:rPr lang="de-DE" dirty="0"/>
            </a:br>
            <a:r>
              <a:rPr lang="de-DE" dirty="0"/>
              <a:t>Domänen der </a:t>
            </a:r>
            <a:r>
              <a:rPr lang="de-DE" dirty="0"/>
              <a:t>elektronischen </a:t>
            </a:r>
            <a:r>
              <a:rPr lang="de-DE" dirty="0" err="1"/>
              <a:t>Patientenakte </a:t>
            </a:r>
            <a:r>
              <a:rPr lang="de-DE" dirty="0" err="1"/>
              <a:t>über </a:t>
            </a:r>
            <a:r>
              <a:rPr lang="de-DE" dirty="0"/>
              <a:t>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Unterstützende </a:t>
            </a:r>
            <a:r>
              <a:rPr lang="de-DE" dirty="0"/>
              <a:t>Klassen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(hält </a:t>
            </a:r>
            <a:r>
              <a:rPr lang="de-DE" dirty="0" err="1"/>
              <a:t>konkrete </a:t>
            </a:r>
            <a:r>
              <a:rPr lang="de-DE" dirty="0"/>
              <a:t>FHIR-Version, </a:t>
            </a:r>
            <a:r>
              <a:rPr lang="de-DE" dirty="0" err="1"/>
              <a:t>Komfortmethoden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oFHIRClientEndpunk</a:t>
            </a:r>
            <a:r>
              <a:rPr lang="de-DE" dirty="0"/>
              <a:t>t </a:t>
            </a:r>
            <a:br>
              <a:rPr lang="de-DE" dirty="0"/>
            </a:br>
            <a:r>
              <a:rPr lang="de-DE" dirty="0"/>
              <a:t>(REST-Client)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</a:t>
            </a:r>
            <a:r>
              <a:rPr lang="de-DE" dirty="0"/>
              <a:t>e </a:t>
            </a:r>
            <a:br>
              <a:rPr lang="de-DE" dirty="0"/>
            </a:br>
            <a:r>
              <a:rPr lang="de-DE" dirty="0"/>
              <a:t>(Übersetzung 'native' ↔ </a:t>
            </a:r>
            <a:r>
              <a:rPr lang="de-DE" dirty="0" err="1"/>
              <a:t>FHIR-Darstellung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oFHIRServerEndpunk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nicht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Rahmen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dieser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Präsentation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Generierter </a:t>
            </a:r>
            <a:r>
              <a:rPr lang="de-DE" dirty="0"/>
              <a:t>Code </a:t>
            </a:r>
            <a:r>
              <a:rPr lang="de-DE" dirty="0" err="1"/>
              <a:t>für </a:t>
            </a:r>
            <a:r>
              <a:rPr lang="de-DE" dirty="0" err="1"/>
              <a:t>FHIR-Typen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 </a:t>
            </a:r>
            <a:r>
              <a:rPr lang="de-DE" dirty="0" err="1"/>
              <a:t>erzeugt </a:t>
            </a:r>
            <a:r>
              <a:rPr lang="de-DE" dirty="0"/>
              <a:t>eine </a:t>
            </a:r>
            <a:br>
              <a:rPr lang="de-DE" dirty="0"/>
            </a:br>
            <a:r>
              <a:rPr lang="de-DE" dirty="0" err="1"/>
              <a:t>fhir_xx.lbs </a:t>
            </a:r>
            <a:r>
              <a:rPr lang="de-DE" dirty="0" err="1"/>
              <a:t>aus </a:t>
            </a:r>
            <a:r>
              <a:rPr lang="de-DE" dirty="0"/>
              <a:t>JSON </a:t>
            </a:r>
            <a:br>
              <a:rPr lang="de-DE" dirty="0"/>
            </a:br>
            <a:r>
              <a:rPr lang="de-DE" dirty="0" err="1"/>
              <a:t>FHIR-Definitionsdateien </a:t>
            </a:r>
            <a:r>
              <a:rPr lang="de-DE" dirty="0" err="1"/>
              <a:t>der </a:t>
            </a:r>
            <a:r>
              <a:rPr lang="de-DE" dirty="0" err="1"/>
              <a:t>einzelnen </a:t>
            </a:r>
            <a:r>
              <a:rPr lang="de-DE" dirty="0"/>
              <a:t>Releases</a:t>
            </a:r>
          </a:p>
          <a:p>
            <a:endParaRPr lang="de-DE" dirty="0"/>
          </a:p>
          <a:p>
            <a:r>
              <a:rPr lang="de-DE" dirty="0" err="1"/>
              <a:t>Vorgeneriert </a:t>
            </a:r>
            <a:r>
              <a:rPr lang="de-DE" dirty="0" err="1"/>
              <a:t>für </a:t>
            </a:r>
            <a:r>
              <a:rPr lang="de-DE" dirty="0"/>
              <a:t>STU3, R4, R5</a:t>
            </a:r>
          </a:p>
          <a:p>
            <a:endParaRPr lang="de-DE" dirty="0"/>
          </a:p>
          <a:p>
            <a:r>
              <a:rPr lang="de-DE" dirty="0"/>
              <a:t>Enthält 'native' </a:t>
            </a:r>
            <a:r>
              <a:rPr lang="de-DE" dirty="0" err="1"/>
              <a:t>Dokumentation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Ein Rebuild </a:t>
            </a:r>
            <a:r>
              <a:rPr lang="de-DE" dirty="0" err="1"/>
              <a:t>ist </a:t>
            </a:r>
            <a:r>
              <a:rPr lang="de-DE" dirty="0" err="1"/>
              <a:t>nur </a:t>
            </a:r>
            <a:r>
              <a:rPr lang="de-DE" dirty="0" err="1"/>
              <a:t>für </a:t>
            </a:r>
            <a:r>
              <a:rPr lang="de-DE" dirty="0" err="1"/>
              <a:t>zukünftige </a:t>
            </a:r>
            <a:r>
              <a:rPr lang="de-DE" dirty="0" err="1"/>
              <a:t>Versionen </a:t>
            </a:r>
            <a:r>
              <a:rPr lang="de-DE" dirty="0" err="1"/>
              <a:t>oder </a:t>
            </a:r>
            <a:r>
              <a:rPr lang="de-DE" dirty="0" err="1"/>
              <a:t>bei </a:t>
            </a:r>
            <a:r>
              <a:rPr lang="de-DE" dirty="0" err="1"/>
              <a:t>Änderungen der </a:t>
            </a:r>
            <a:r>
              <a:rPr lang="de-DE" dirty="0" err="1"/>
              <a:t>Handhabung </a:t>
            </a:r>
            <a:r>
              <a:rPr lang="de-DE" dirty="0" err="1"/>
              <a:t>erforderlich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 einfache/primitive </a:t>
            </a:r>
            <a:r>
              <a:rPr lang="de-DE" dirty="0" err="1"/>
              <a:t>Typen</a:t>
            </a:r>
            <a:endParaRPr lang="de-DE" dirty="0"/>
          </a:p>
          <a:p>
            <a:pPr lvl="1"/>
            <a:r>
              <a:rPr lang="de-DE" dirty="0"/>
              <a:t>Als </a:t>
            </a:r>
            <a:r>
              <a:rPr lang="de-DE" dirty="0" err="1"/>
              <a:t>Elemente</a:t>
            </a:r>
            <a:r>
              <a:rPr lang="de-DE" dirty="0" err="1"/>
              <a:t>, die </a:t>
            </a:r>
            <a:r>
              <a:rPr lang="de-DE" dirty="0" err="1"/>
              <a:t>auf </a:t>
            </a:r>
            <a:r>
              <a:rPr lang="de-DE" dirty="0"/>
              <a:t>native </a:t>
            </a:r>
            <a:r>
              <a:rPr lang="de-DE" dirty="0" err="1"/>
              <a:t>Omnis-Typen </a:t>
            </a:r>
            <a:r>
              <a:rPr lang="de-DE" dirty="0" err="1"/>
              <a:t>abgebildet werden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4538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FHIR-Typ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 </a:t>
                      </a:r>
                      <a:r>
                        <a:rPr lang="de-DE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Augenblick, Zeit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kDatum </a:t>
                      </a:r>
                      <a:r>
                        <a:rPr lang="de-DE" dirty="0"/>
                        <a:t>/ </a:t>
                      </a:r>
                      <a:r>
                        <a:rPr lang="de-DE" dirty="0" err="1"/>
                        <a:t>kZeit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 </a:t>
                      </a:r>
                      <a:r>
                        <a:rPr lang="de-DE" dirty="0"/>
                        <a:t>(</a:t>
                      </a:r>
                      <a:r>
                        <a:rPr lang="de-DE" i="1" dirty="0"/>
                        <a:t>teilweise </a:t>
                      </a:r>
                      <a:r>
                        <a:rPr lang="de-DE" i="1" dirty="0" err="1"/>
                        <a:t>Daten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$assign </a:t>
                      </a:r>
                      <a:r>
                        <a:rPr lang="de-DE" dirty="0"/>
                        <a:t>"polymorph"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Ganzzahl,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</a:t>
                      </a:r>
                      <a:r>
                        <a:rPr lang="de-DE" dirty="0"/>
                        <a:t>positiveInt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Ganzzahl64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dezimal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kNummer/kFloatdp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kanonisch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</a:t>
                      </a:r>
                      <a:r>
                        <a:rPr lang="de-DE" dirty="0"/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kZeichen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(</a:t>
            </a:r>
            <a:r>
              <a:rPr lang="de-DE" dirty="0" err="1"/>
              <a:t>Fortsetzung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Modelliert </a:t>
            </a:r>
            <a:r>
              <a:rPr lang="de-DE" dirty="0"/>
              <a:t>nach FHIR Standard -&gt; </a:t>
            </a:r>
            <a:r>
              <a:rPr lang="de-DE" dirty="0" err="1"/>
              <a:t>oFHIRBaseElement </a:t>
            </a:r>
            <a:r>
              <a:rPr lang="de-DE" dirty="0"/>
              <a:t>in FHIR.LBS</a:t>
            </a:r>
          </a:p>
          <a:p>
            <a:endParaRPr lang="de-DE" dirty="0"/>
          </a:p>
          <a:p>
            <a:r>
              <a:rPr lang="de-DE" dirty="0" err="1"/>
              <a:t>Für </a:t>
            </a:r>
            <a:r>
              <a:rPr lang="de-DE" dirty="0"/>
              <a:t>alle (</a:t>
            </a:r>
            <a:r>
              <a:rPr lang="de-DE" dirty="0" err="1"/>
              <a:t>einschließlich </a:t>
            </a:r>
            <a:r>
              <a:rPr lang="de-DE" dirty="0"/>
              <a:t>einfacher </a:t>
            </a:r>
            <a:r>
              <a:rPr lang="de-DE" dirty="0" err="1"/>
              <a:t>Typen </a:t>
            </a:r>
            <a:r>
              <a:rPr lang="de-DE" dirty="0" err="1"/>
              <a:t>als </a:t>
            </a:r>
            <a:r>
              <a:rPr lang="de-DE" dirty="0" err="1"/>
              <a:t>Objekte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FHIR Name </a:t>
            </a:r>
            <a:r>
              <a:rPr lang="de-DE" dirty="0" err="1"/>
              <a:t>beibehalten </a:t>
            </a:r>
            <a:r>
              <a:rPr lang="de-DE" dirty="0"/>
              <a:t>(</a:t>
            </a:r>
            <a:r>
              <a:rPr lang="de-DE" dirty="0" err="1"/>
              <a:t>einschließlich </a:t>
            </a:r>
            <a:r>
              <a:rPr lang="de-DE" dirty="0" err="1"/>
              <a:t>Gehäuse</a:t>
            </a:r>
            <a:r>
              <a:rPr lang="de-DE" dirty="0"/>
              <a:t>), </a:t>
            </a:r>
            <a:r>
              <a:rPr lang="de-DE" dirty="0" err="1"/>
              <a:t>mit </a:t>
            </a:r>
            <a:r>
              <a:rPr lang="de-DE" dirty="0" err="1"/>
              <a:t>vorangestelltem </a:t>
            </a:r>
            <a:r>
              <a:rPr lang="de-DE" dirty="0"/>
              <a:t>'</a:t>
            </a:r>
            <a:r>
              <a:rPr lang="de-DE" dirty="0" err="1"/>
              <a:t>o'</a:t>
            </a:r>
            <a:endParaRPr lang="de-DE" dirty="0"/>
          </a:p>
          <a:p>
            <a:pPr lvl="2"/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boolesch </a:t>
            </a:r>
            <a:r>
              <a:rPr lang="de-DE" dirty="0"/>
              <a:t>-&gt; </a:t>
            </a:r>
            <a:r>
              <a:rPr lang="de-DE" dirty="0" err="1"/>
              <a:t>oboolean</a:t>
            </a:r>
            <a:endParaRPr lang="de-DE" dirty="0"/>
          </a:p>
          <a:p>
            <a:pPr lvl="1"/>
            <a:r>
              <a:rPr lang="de-DE" dirty="0" err="1"/>
              <a:t>Durchgehend </a:t>
            </a:r>
            <a:r>
              <a:rPr lang="de-DE" dirty="0" err="1"/>
              <a:t>verwendete </a:t>
            </a:r>
            <a:r>
              <a:rPr lang="de-DE" dirty="0"/>
              <a:t>Objektreferenzen</a:t>
            </a:r>
            <a:endParaRPr lang="de-DE" dirty="0"/>
          </a:p>
          <a:p>
            <a:pPr lvl="2"/>
            <a:r>
              <a:rPr lang="de-DE" dirty="0" err="1"/>
              <a:t>Indicate </a:t>
            </a:r>
            <a:r>
              <a:rPr lang="de-DE" dirty="0"/>
              <a:t>Type </a:t>
            </a:r>
            <a:r>
              <a:rPr lang="de-DE" dirty="0" err="1"/>
              <a:t>mit </a:t>
            </a:r>
            <a:r>
              <a:rPr lang="de-DE" dirty="0"/>
              <a:t>einer </a:t>
            </a:r>
            <a:r>
              <a:rPr lang="de-DE" dirty="0" err="1"/>
              <a:t>festen </a:t>
            </a:r>
            <a:r>
              <a:rPr lang="de-DE" dirty="0" err="1"/>
              <a:t>Version </a:t>
            </a:r>
            <a:r>
              <a:rPr lang="de-DE" dirty="0"/>
              <a:t>in </a:t>
            </a:r>
            <a:r>
              <a:rPr lang="de-DE" dirty="0" err="1"/>
              <a:t>Omnis </a:t>
            </a:r>
            <a:r>
              <a:rPr lang="de-DE" dirty="0"/>
              <a:t>IDE </a:t>
            </a:r>
            <a:r>
              <a:rPr lang="de-DE" dirty="0" err="1"/>
              <a:t>für </a:t>
            </a:r>
            <a:r>
              <a:rPr lang="de-DE" dirty="0" err="1"/>
              <a:t>Autovervollständigung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Für </a:t>
            </a:r>
            <a:r>
              <a:rPr lang="de-DE" dirty="0" err="1"/>
              <a:t>CodeSystems </a:t>
            </a:r>
            <a:r>
              <a:rPr lang="de-DE" dirty="0" err="1"/>
              <a:t>werden </a:t>
            </a:r>
            <a:r>
              <a:rPr lang="de-DE" dirty="0" err="1"/>
              <a:t>Codeklassen </a:t>
            </a:r>
            <a:r>
              <a:rPr lang="de-DE" dirty="0" err="1"/>
              <a:t>mit</a:t>
            </a:r>
            <a:r>
              <a:rPr lang="de-DE" dirty="0" err="1"/>
              <a:t> dem Präfix </a:t>
            </a:r>
            <a:r>
              <a:rPr lang="de-DE" dirty="0"/>
              <a:t>"</a:t>
            </a:r>
            <a:r>
              <a:rPr lang="de-DE" dirty="0" err="1"/>
              <a:t>cs</a:t>
            </a:r>
            <a:r>
              <a:rPr lang="de-DE" dirty="0"/>
              <a:t>" </a:t>
            </a:r>
            <a:r>
              <a:rPr lang="de-DE" dirty="0" err="1"/>
              <a:t>verwendet.</a:t>
            </a:r>
            <a:endParaRPr lang="de-DE" dirty="0"/>
          </a:p>
          <a:p>
            <a:pPr lvl="2"/>
            <a:r>
              <a:rPr lang="de-DE" dirty="0" err="1"/>
              <a:t>Do-Code-Methode 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csGenderIdentity/$male 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...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Herausforderung: Umgang mit verschiedenen FHIR-Versionen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Die Version </a:t>
            </a:r>
            <a:r>
              <a:rPr lang="de-DE" dirty="0" err="1"/>
              <a:t>hängt </a:t>
            </a:r>
            <a:r>
              <a:rPr lang="de-DE" dirty="0"/>
              <a:t>von </a:t>
            </a:r>
            <a:r>
              <a:rPr lang="de-DE" dirty="0"/>
              <a:t>dem/den </a:t>
            </a:r>
            <a:r>
              <a:rPr lang="de-DE" dirty="0" err="1"/>
              <a:t>Zielsystem</a:t>
            </a:r>
            <a:r>
              <a:rPr lang="de-DE" dirty="0"/>
              <a:t>(en) ab.</a:t>
            </a:r>
          </a:p>
          <a:p>
            <a:pPr lvl="1"/>
            <a:r>
              <a:rPr lang="de-DE" dirty="0"/>
              <a:t>Mehrere </a:t>
            </a:r>
            <a:r>
              <a:rPr lang="de-DE" dirty="0" err="1"/>
              <a:t>Versionen </a:t>
            </a:r>
            <a:r>
              <a:rPr lang="de-DE" dirty="0"/>
              <a:t>bei der </a:t>
            </a:r>
            <a:r>
              <a:rPr lang="de-DE" dirty="0" err="1"/>
              <a:t>Arbeit </a:t>
            </a:r>
            <a:r>
              <a:rPr lang="de-DE" dirty="0"/>
              <a:t>zur </a:t>
            </a:r>
            <a:r>
              <a:rPr lang="de-DE" dirty="0" err="1"/>
              <a:t>Laufzeit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Indirektion </a:t>
            </a:r>
            <a:r>
              <a:rPr lang="de-DE" dirty="0" err="1"/>
              <a:t>durch </a:t>
            </a:r>
            <a:r>
              <a:rPr lang="de-DE" dirty="0" err="1"/>
              <a:t>Instanzen </a:t>
            </a:r>
            <a:r>
              <a:rPr lang="de-DE" dirty="0" err="1"/>
              <a:t>vonFHIRContext</a:t>
            </a:r>
            <a:endParaRPr lang="de-DE" dirty="0"/>
          </a:p>
          <a:p>
            <a:pPr lvl="1"/>
            <a:r>
              <a:rPr lang="de-DE" dirty="0"/>
              <a:t>Version String </a:t>
            </a:r>
            <a:r>
              <a:rPr lang="de-DE" dirty="0" err="1"/>
              <a:t>oder </a:t>
            </a:r>
            <a:r>
              <a:rPr lang="de-DE" dirty="0" err="1"/>
              <a:t>Versionsnummer </a:t>
            </a:r>
            <a:r>
              <a:rPr lang="de-DE" dirty="0" err="1"/>
              <a:t>als </a:t>
            </a:r>
            <a:r>
              <a:rPr lang="de-DE" dirty="0" err="1"/>
              <a:t>Konstruktorargument </a:t>
            </a:r>
            <a:r>
              <a:rPr lang="de-DE" dirty="0" err="1"/>
              <a:t>verwenden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Komfortable Methoden </a:t>
            </a:r>
            <a:r>
              <a:rPr lang="de-DE" dirty="0" err="1"/>
              <a:t>zur </a:t>
            </a:r>
            <a:r>
              <a:rPr lang="de-DE" dirty="0" err="1"/>
              <a:t>Ressourcenerstellung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 /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Tagesordnung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Kurze </a:t>
            </a:r>
            <a:r>
              <a:rPr lang="de-DE" dirty="0" err="1"/>
              <a:t>Einführung </a:t>
            </a:r>
            <a:r>
              <a:rPr lang="de-DE" dirty="0" err="1"/>
              <a:t>in </a:t>
            </a:r>
            <a:r>
              <a:rPr lang="de-DE" dirty="0"/>
              <a:t>FHIR</a:t>
            </a:r>
          </a:p>
          <a:p>
            <a:r>
              <a:rPr lang="de-DE" dirty="0" err="1"/>
              <a:t>Omnis </a:t>
            </a:r>
            <a:r>
              <a:rPr lang="de-DE" dirty="0"/>
              <a:t>Code </a:t>
            </a:r>
            <a:r>
              <a:rPr lang="de-DE" dirty="0" err="1"/>
              <a:t>mit </a:t>
            </a:r>
            <a:r>
              <a:rPr lang="de-DE" dirty="0" err="1"/>
              <a:t>Beispielen</a:t>
            </a:r>
            <a:endParaRPr lang="de-DE" dirty="0"/>
          </a:p>
          <a:p>
            <a:r>
              <a:rPr lang="de-DE" dirty="0"/>
              <a:t>Code/Demo</a:t>
            </a:r>
          </a:p>
          <a:p>
            <a:r>
              <a:rPr lang="de-DE" dirty="0"/>
              <a:t>FRAGEN UND ANTWORTEN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4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Öffnen Sie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Öffnen Sie oSampleClientEndpoint.$createPatientOnServer1</a:t>
            </a:r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4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FHIR-Kontext </a:t>
            </a:r>
            <a:r>
              <a:rPr lang="de-DE" dirty="0" err="1"/>
              <a:t>einrichten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 err="1"/>
              <a:t>FHIR-Kontext </a:t>
            </a:r>
            <a:r>
              <a:rPr lang="de-DE" dirty="0" err="1"/>
              <a:t>einrichten </a:t>
            </a:r>
            <a:r>
              <a:rPr lang="de-DE" dirty="0"/>
              <a:t>(</a:t>
            </a:r>
            <a:r>
              <a:rPr lang="de-DE" dirty="0" err="1"/>
              <a:t>Methoden </a:t>
            </a:r>
            <a:r>
              <a:rPr lang="de-DE" dirty="0" err="1"/>
              <a:t>der Basisklasse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z</a:t>
            </a:r>
            <a:r>
              <a:rPr lang="de-DE" dirty="0"/>
              <a:t>.</a:t>
            </a:r>
            <a:r>
              <a:rPr lang="de-DE" dirty="0" err="1"/>
              <a:t>B. </a:t>
            </a:r>
            <a:r>
              <a:rPr lang="de-DE" dirty="0" err="1"/>
              <a:t>auf </a:t>
            </a:r>
            <a:r>
              <a:rPr lang="de-DE" dirty="0"/>
              <a:t>"r4"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Kontext </a:t>
            </a:r>
            <a:r>
              <a:rPr lang="de-DE" dirty="0" err="1"/>
              <a:t>überprüfen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 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Ende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4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Ressource </a:t>
            </a:r>
            <a:r>
              <a:rPr lang="de-DE" dirty="0"/>
              <a:t>erstellen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Einrichtung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Hinzufügen der </a:t>
            </a:r>
            <a:r>
              <a:rPr lang="de-DE" dirty="0" err="1"/>
              <a:t>lokalen </a:t>
            </a:r>
            <a:r>
              <a:rPr lang="de-DE" dirty="0"/>
              <a:t>Variablen </a:t>
            </a:r>
            <a:r>
              <a:rPr lang="de-DE" dirty="0" err="1"/>
              <a:t>nativePatient </a:t>
            </a:r>
            <a:r>
              <a:rPr lang="de-DE" dirty="0"/>
              <a:t>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Lokale </a:t>
            </a:r>
            <a:r>
              <a:rPr lang="de-DE" dirty="0"/>
              <a:t>Variable </a:t>
            </a:r>
            <a:r>
              <a:rPr lang="de-DE" dirty="0" err="1"/>
              <a:t>Patient </a:t>
            </a:r>
            <a:r>
              <a:rPr lang="de-DE" dirty="0"/>
              <a:t>hinzufügen </a:t>
            </a:r>
            <a:r>
              <a:rPr lang="de-DE" dirty="0"/>
              <a:t>(</a:t>
            </a:r>
            <a:r>
              <a:rPr lang="de-DE" dirty="0"/>
              <a:t>Objektreferenz,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Einrichten von </a:t>
            </a:r>
            <a:r>
              <a:rPr lang="de-DE" dirty="0" err="1"/>
              <a:t>nativePatientendaten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Methode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der </a:t>
            </a:r>
            <a:r>
              <a:rPr lang="de-DE" dirty="0" err="1"/>
              <a:t>Verzweigung </a:t>
            </a:r>
            <a:r>
              <a:rPr lang="de-DE" dirty="0" err="1"/>
              <a:t>$isvalid</a:t>
            </a:r>
            <a:r>
              <a:rPr lang="de-DE" dirty="0"/>
              <a:t>()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Ressource </a:t>
            </a:r>
            <a:r>
              <a:rPr lang="de-DE" dirty="0" err="1"/>
              <a:t>nach </a:t>
            </a:r>
            <a:r>
              <a:rPr lang="de-DE" dirty="0" err="1"/>
              <a:t>FHIR-Typnamen </a:t>
            </a:r>
            <a:r>
              <a:rPr lang="de-DE" dirty="0"/>
              <a:t>erstellen</a:t>
            </a:r>
            <a:endParaRPr lang="de-DE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des </a:t>
            </a:r>
            <a:r>
              <a:rPr lang="de-CH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Patienten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4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Attribute festlegen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der </a:t>
            </a:r>
            <a:r>
              <a:rPr lang="de-DE" dirty="0" err="1"/>
              <a:t>Datei </a:t>
            </a:r>
            <a:r>
              <a:rPr lang="de-DE" dirty="0"/>
              <a:t>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der </a:t>
            </a:r>
            <a:r>
              <a:rPr lang="de-DE" dirty="0" err="1"/>
              <a:t>Methode </a:t>
            </a:r>
            <a:r>
              <a:rPr lang="de-DE" dirty="0" err="1"/>
              <a:t>$patientToResource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Wir </a:t>
            </a:r>
            <a:r>
              <a:rPr lang="de-DE" dirty="0" err="1"/>
              <a:t>kopieren </a:t>
            </a:r>
            <a:r>
              <a:rPr lang="de-DE" dirty="0"/>
              <a:t>alle </a:t>
            </a:r>
            <a:r>
              <a:rPr lang="de-DE" dirty="0"/>
              <a:t>Attribute </a:t>
            </a:r>
            <a:br>
              <a:rPr lang="de-DE" dirty="0"/>
            </a:br>
            <a:r>
              <a:rPr lang="de-DE" dirty="0" err="1"/>
              <a:t>aus </a:t>
            </a:r>
            <a:r>
              <a:rPr lang="de-DE" dirty="0" err="1"/>
              <a:t>der </a:t>
            </a:r>
            <a:r>
              <a:rPr lang="de-DE" dirty="0"/>
              <a:t>nativen </a:t>
            </a:r>
            <a:r>
              <a:rPr lang="de-DE" dirty="0" err="1"/>
              <a:t>Repräsentation </a:t>
            </a:r>
            <a:r>
              <a:rPr lang="de-DE" b="1" dirty="0" err="1"/>
              <a:t>pNativePatient </a:t>
            </a:r>
            <a:r>
              <a:rPr lang="de-DE" dirty="0"/>
              <a:t>(</a:t>
            </a:r>
            <a:r>
              <a:rPr lang="de-DE" dirty="0" err="1"/>
              <a:t>Objektreferenz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in </a:t>
            </a:r>
            <a:r>
              <a:rPr lang="de-DE" dirty="0" err="1"/>
              <a:t>die </a:t>
            </a:r>
            <a:r>
              <a:rPr lang="de-DE" dirty="0" err="1"/>
              <a:t>FHIR-Ressource </a:t>
            </a:r>
            <a:r>
              <a:rPr lang="de-DE" b="1" dirty="0" err="1"/>
              <a:t>pFHIRPatient </a:t>
            </a:r>
            <a:r>
              <a:rPr lang="de-DE" dirty="0"/>
              <a:t>(</a:t>
            </a:r>
            <a:r>
              <a:rPr lang="de-DE" dirty="0" err="1"/>
              <a:t>Objektreferenz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Da </a:t>
            </a:r>
            <a:r>
              <a:rPr lang="de-DE" dirty="0" err="1"/>
              <a:t>wir </a:t>
            </a:r>
            <a:r>
              <a:rPr lang="de-DE" dirty="0" err="1"/>
              <a:t>neue </a:t>
            </a:r>
            <a:r>
              <a:rPr lang="de-DE" dirty="0" err="1"/>
              <a:t>Ressourcen </a:t>
            </a:r>
            <a:r>
              <a:rPr lang="de-DE" dirty="0" err="1"/>
              <a:t>erstellen </a:t>
            </a:r>
            <a:r>
              <a:rPr lang="de-DE" dirty="0" err="1"/>
              <a:t>müssen</a:t>
            </a:r>
            <a:r>
              <a:rPr lang="de-DE" dirty="0" err="1"/>
              <a:t>, </a:t>
            </a:r>
            <a:r>
              <a:rPr lang="de-DE" dirty="0" err="1"/>
              <a:t>haben wir </a:t>
            </a:r>
            <a:r>
              <a:rPr lang="de-DE" dirty="0"/>
              <a:t>auch</a:t>
            </a:r>
            <a:br>
              <a:rPr lang="de-DE" dirty="0"/>
            </a:br>
            <a:r>
              <a:rPr lang="de-DE" b="1" dirty="0" err="1"/>
              <a:t>pContext </a:t>
            </a:r>
            <a:r>
              <a:rPr lang="de-DE" dirty="0"/>
              <a:t>(</a:t>
            </a:r>
            <a:r>
              <a:rPr lang="de-DE" dirty="0"/>
              <a:t>Objektreferenz)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Einfache Attribute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zurück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ist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ein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Verweis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die </a:t>
            </a:r>
            <a:r>
              <a:rPr lang="de-CH" sz="1400" b="0" i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verwendete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$id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Geburt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Berechnen Sie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$birthDate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Passende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Codes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wechseln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Geschlecht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Schalter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Fall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$gender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zurück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Fall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csAdministrativeGender/$female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$gender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zurück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Standard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wenn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wir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es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wissen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setzen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wir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Endschalter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Komplexe </a:t>
            </a:r>
            <a:r>
              <a:rPr lang="de-DE" dirty="0"/>
              <a:t>Attribute (Karte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wenn </a:t>
            </a:r>
            <a:r>
              <a:rPr lang="de-CH" sz="2400" dirty="0">
                <a:effectLst/>
              </a:rPr>
              <a:t>nicht </a:t>
            </a:r>
            <a:r>
              <a:rPr lang="de-CH" sz="2400" dirty="0" err="1">
                <a:effectLst/>
              </a:rPr>
              <a:t>gesetzt</a:t>
            </a:r>
            <a:r>
              <a:rPr lang="de-CH" sz="2400" dirty="0">
                <a:effectLst/>
              </a:rPr>
              <a:t>, </a:t>
            </a:r>
            <a:r>
              <a:rPr lang="de-CH" sz="2400" dirty="0" err="1">
                <a:effectLst/>
              </a:rPr>
              <a:t>wird </a:t>
            </a:r>
            <a:r>
              <a:rPr lang="de-CH" sz="2400" dirty="0" err="1">
                <a:effectLst/>
              </a:rPr>
              <a:t>automatisch </a:t>
            </a:r>
            <a:r>
              <a:rPr lang="de-CH" sz="2400" dirty="0">
                <a:effectLst/>
              </a:rPr>
              <a:t>eine </a:t>
            </a:r>
            <a:r>
              <a:rPr lang="de-CH" sz="2400" dirty="0" err="1">
                <a:effectLst/>
              </a:rPr>
              <a:t>neue </a:t>
            </a:r>
            <a:r>
              <a:rPr lang="de-CH" sz="2400" dirty="0" err="1">
                <a:effectLst/>
              </a:rPr>
              <a:t>Instanz </a:t>
            </a:r>
            <a:r>
              <a:rPr lang="de-CH" sz="2400" dirty="0">
                <a:effectLst/>
              </a:rPr>
              <a:t>beim </a:t>
            </a:r>
            <a:r>
              <a:rPr lang="de-CH" sz="2400" dirty="0" err="1">
                <a:effectLst/>
              </a:rPr>
              <a:t>Zugriff auf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Schalter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Fall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unverheiratet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...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Standard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alle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anderen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Fälle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sollten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ebenfalls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behandelt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werden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Endschalter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Hinzufügen </a:t>
            </a:r>
            <a:r>
              <a:rPr lang="de-DE" dirty="0" err="1"/>
              <a:t>zu </a:t>
            </a:r>
            <a:r>
              <a:rPr lang="de-DE" dirty="0"/>
              <a:t>Sammlungen (Karte ...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430000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Element erstellen, </a:t>
            </a:r>
            <a:r>
              <a:rPr lang="de-CH" sz="1800" b="0" i="0" dirty="0" err="1">
                <a:effectLst/>
              </a:rPr>
              <a:t>dann </a:t>
            </a:r>
            <a:r>
              <a:rPr lang="de-CH" sz="1800" b="0" i="0" dirty="0" err="1">
                <a:effectLst/>
              </a:rPr>
              <a:t>die </a:t>
            </a:r>
            <a:r>
              <a:rPr lang="de-CH" sz="1800" b="0" i="0" dirty="0" err="1">
                <a:effectLst/>
              </a:rPr>
              <a:t>Methode </a:t>
            </a:r>
            <a:r>
              <a:rPr lang="de-CH" sz="1800" b="0" i="0" dirty="0" err="1">
                <a:effectLst/>
              </a:rPr>
              <a:t>add </a:t>
            </a:r>
            <a:r>
              <a:rPr lang="de-CH" sz="1800" b="0" i="0" dirty="0">
                <a:effectLst/>
              </a:rPr>
              <a:t>... </a:t>
            </a:r>
            <a:r>
              <a:rPr lang="de-CH" sz="1800" b="0" i="0" dirty="0" err="1">
                <a:effectLst/>
              </a:rPr>
              <a:t>verwenden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der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Codierung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"Codierung"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</a:t>
            </a:r>
            <a:r>
              <a:rPr lang="de-CH" sz="1050" dirty="0"/>
              <a:t>'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050" dirty="0"/>
              <a:t>http://terminology.hl7.org/CodeSystem/v3-MaritalStatus'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unverheiratet</a:t>
            </a:r>
            <a:r>
              <a:rPr lang="de-CH" sz="1050" dirty="0"/>
              <a:t>'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$addcoding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Komfortable </a:t>
            </a:r>
            <a:r>
              <a:rPr lang="de-CH" sz="1800" b="0" i="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Methode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Berechnung der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Codierung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als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'http://terminology.hl7.org/CodeSystem/v3-MaritalStatus'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'unverheiratet'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Hinzufügen </a:t>
            </a:r>
            <a:r>
              <a:rPr lang="de-DE" dirty="0" err="1"/>
              <a:t>zu </a:t>
            </a:r>
            <a:r>
              <a:rPr lang="de-DE" dirty="0"/>
              <a:t>Sammlungen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Oder </a:t>
            </a:r>
            <a:r>
              <a:rPr lang="de-CH" sz="2000" b="0" i="0" dirty="0" err="1">
                <a:effectLst/>
              </a:rPr>
              <a:t>verwenden Sie </a:t>
            </a:r>
            <a:r>
              <a:rPr lang="de-CH" sz="2000" b="0" i="0" dirty="0" err="1">
                <a:effectLst/>
              </a:rPr>
              <a:t>die </a:t>
            </a:r>
            <a:r>
              <a:rPr lang="de-CH" sz="2000" b="0" i="0" dirty="0" err="1">
                <a:effectLst/>
              </a:rPr>
              <a:t>Methode </a:t>
            </a:r>
            <a:r>
              <a:rPr lang="de-CH" sz="2000" b="0" i="0" dirty="0" err="1">
                <a:effectLst/>
              </a:rPr>
              <a:t>add </a:t>
            </a:r>
            <a:r>
              <a:rPr lang="de-CH" sz="2000" b="0" i="0" dirty="0">
                <a:effectLst/>
              </a:rPr>
              <a:t>... </a:t>
            </a:r>
            <a:r>
              <a:rPr lang="de-CH" sz="2000" b="0" i="0" dirty="0" err="1">
                <a:effectLst/>
              </a:rPr>
              <a:t>ohne </a:t>
            </a:r>
            <a:r>
              <a:rPr lang="de-CH" sz="2000" b="0" i="0" dirty="0" err="1">
                <a:effectLst/>
              </a:rPr>
              <a:t>Parameter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dirty="0" err="1"/>
              <a:t>erzeugt eine </a:t>
            </a:r>
            <a:r>
              <a:rPr lang="de-CH" sz="2000" dirty="0" err="1"/>
              <a:t>neue </a:t>
            </a:r>
            <a:r>
              <a:rPr lang="de-CH" sz="2000" dirty="0" err="1"/>
              <a:t>Instanz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Aufruf von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...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, um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eine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neue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Instanz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zu erhalten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Objekt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ref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den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Namen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$use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offiziell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$family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Für </a:t>
            </a:r>
            <a:r>
              <a:rPr lang="de-CH" sz="2000" dirty="0"/>
              <a:t>einfache </a:t>
            </a:r>
            <a:r>
              <a:rPr lang="de-CH" sz="2000" dirty="0" err="1"/>
              <a:t>Typen </a:t>
            </a:r>
            <a:r>
              <a:rPr lang="de-CH" sz="2000" dirty="0" err="1"/>
              <a:t>direkt </a:t>
            </a:r>
            <a:r>
              <a:rPr lang="de-CH" sz="2000" dirty="0" err="1"/>
              <a:t>hinzufügen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direkter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Parameter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besonders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für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Typen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$addgiven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Bezeichner </a:t>
            </a:r>
            <a:r>
              <a:rPr lang="de-DE" dirty="0"/>
              <a:t>(nicht </a:t>
            </a:r>
            <a:r>
              <a:rPr lang="de-DE" dirty="0" err="1"/>
              <a:t>das </a:t>
            </a:r>
            <a:r>
              <a:rPr lang="de-DE" dirty="0" err="1"/>
              <a:t>id-Element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Z.B. </a:t>
            </a:r>
            <a:r>
              <a:rPr lang="de-CH" sz="1600" dirty="0">
                <a:latin typeface="Verdana" panose="020B0604030504040204" pitchFamily="34" charset="0"/>
              </a:rPr>
              <a:t>MR (Medical </a:t>
            </a:r>
            <a:r>
              <a:rPr lang="de-CH" sz="1600" dirty="0" err="1">
                <a:latin typeface="Verdana" panose="020B0604030504040204" pitchFamily="34" charset="0"/>
              </a:rPr>
              <a:t>Record </a:t>
            </a:r>
            <a:r>
              <a:rPr lang="de-CH" sz="1600" dirty="0" err="1">
                <a:latin typeface="Verdana" panose="020B0604030504040204" pitchFamily="34" charset="0"/>
              </a:rPr>
              <a:t>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ist </a:t>
            </a:r>
            <a:r>
              <a:rPr lang="de-CH" sz="1600" dirty="0">
                <a:latin typeface="Verdana" panose="020B0604030504040204" pitchFamily="34" charset="0"/>
              </a:rPr>
              <a:t>in </a:t>
            </a:r>
            <a:r>
              <a:rPr lang="de-CH" sz="1600" dirty="0" err="1">
                <a:latin typeface="Verdana" panose="020B0604030504040204" pitchFamily="34" charset="0"/>
              </a:rPr>
              <a:t>vielen </a:t>
            </a:r>
            <a:r>
              <a:rPr lang="de-CH" sz="1600" dirty="0" err="1">
                <a:latin typeface="Verdana" panose="020B0604030504040204" pitchFamily="34" charset="0"/>
              </a:rPr>
              <a:t>Situationen </a:t>
            </a:r>
            <a:r>
              <a:rPr lang="de-CH" sz="1600" dirty="0" err="1">
                <a:latin typeface="Verdana" panose="020B0604030504040204" pitchFamily="34" charset="0"/>
              </a:rPr>
              <a:t>obligatorisch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der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Kennung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$use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gewöhnlich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Bezeichner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$system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"http://www.myomnisfhirsample.org/"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von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$value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der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Kodierung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$system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"http://terminology.hl7.org/CodeSystem/v2-0203"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Kodierung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 </a:t>
            </a:r>
            <a:r>
              <a:rPr lang="de-CH" sz="1800" dirty="0" err="1">
                <a:latin typeface="Verdana" panose="020B0604030504040204" pitchFamily="34" charset="0"/>
              </a:rPr>
              <a:t>zeigen </a:t>
            </a:r>
            <a:r>
              <a:rPr lang="de-CH" sz="1800" dirty="0" err="1">
                <a:latin typeface="Verdana" panose="020B0604030504040204" pitchFamily="34" charset="0"/>
              </a:rPr>
              <a:t>den </a:t>
            </a:r>
            <a:r>
              <a:rPr lang="de-CH" sz="1800" dirty="0">
                <a:latin typeface="Verdana" panose="020B0604030504040204" pitchFamily="34" charset="0"/>
              </a:rPr>
              <a:t>"</a:t>
            </a:r>
            <a:r>
              <a:rPr lang="de-CH" sz="1800" dirty="0" err="1">
                <a:latin typeface="Verdana" panose="020B0604030504040204" pitchFamily="34" charset="0"/>
              </a:rPr>
              <a:t>Vertrag" an, </a:t>
            </a:r>
            <a:r>
              <a:rPr lang="de-CH" sz="1800" dirty="0" err="1">
                <a:latin typeface="Verdana" panose="020B0604030504040204" pitchFamily="34" charset="0"/>
              </a:rPr>
              <a:t>dem </a:t>
            </a:r>
            <a:r>
              <a:rPr lang="de-CH" sz="1800" dirty="0">
                <a:latin typeface="Verdana" panose="020B0604030504040204" pitchFamily="34" charset="0"/>
              </a:rPr>
              <a:t>eine </a:t>
            </a:r>
            <a:r>
              <a:rPr lang="de-CH" sz="1800" dirty="0" err="1">
                <a:latin typeface="Verdana" panose="020B0604030504040204" pitchFamily="34" charset="0"/>
              </a:rPr>
              <a:t>Ressource </a:t>
            </a:r>
            <a:r>
              <a:rPr lang="de-CH" sz="1800" dirty="0" err="1">
                <a:latin typeface="Verdana" panose="020B0604030504040204" pitchFamily="34" charset="0"/>
              </a:rPr>
              <a:t>entspricht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"http://fhir.ch/ig/ch-core/StructureDefinition/ch-core-patient"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http://fhir.ch/ig/ch-core/StructureDefinition/ch-core-patient-epr"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Kurze </a:t>
            </a:r>
            <a:r>
              <a:rPr lang="de-DE" dirty="0" err="1"/>
              <a:t>Einführung </a:t>
            </a:r>
            <a:r>
              <a:rPr lang="de-DE" dirty="0" err="1"/>
              <a:t>in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entweder </a:t>
            </a:r>
            <a:r>
              <a:rPr lang="de-CH" sz="1400" dirty="0"/>
              <a:t>einen </a:t>
            </a:r>
            <a:r>
              <a:rPr lang="de-CH" sz="1400" dirty="0" err="1"/>
              <a:t>booleschen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$value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oder </a:t>
            </a:r>
            <a:r>
              <a:rPr lang="de-CH" sz="1400" dirty="0">
                <a:effectLst/>
              </a:rPr>
              <a:t>ein Datum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Berechnen Sie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Berechnen Sie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$value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das </a:t>
            </a:r>
            <a:r>
              <a:rPr lang="de-CH" sz="1400" dirty="0" err="1">
                <a:effectLst/>
              </a:rPr>
              <a:t>dem </a:t>
            </a:r>
            <a:r>
              <a:rPr lang="de-CH" sz="1400" dirty="0" err="1">
                <a:effectLst/>
              </a:rPr>
              <a:t>Element </a:t>
            </a:r>
            <a:r>
              <a:rPr lang="de-CH" sz="1400" dirty="0">
                <a:effectLst/>
              </a:rPr>
              <a:t>"</a:t>
            </a:r>
            <a:r>
              <a:rPr lang="de-CH" sz="1400" dirty="0" err="1">
                <a:effectLst/>
              </a:rPr>
              <a:t>verstorben</a:t>
            </a:r>
            <a:r>
              <a:rPr lang="de-CH" sz="1400" dirty="0">
                <a:effectLst/>
              </a:rPr>
              <a:t>" </a:t>
            </a:r>
            <a:r>
              <a:rPr lang="de-CH" sz="1400" dirty="0" err="1">
                <a:effectLst/>
              </a:rPr>
              <a:t>zugeordnet </a:t>
            </a:r>
            <a:r>
              <a:rPr lang="de-CH" sz="1400" dirty="0" err="1">
                <a:effectLst/>
              </a:rPr>
              <a:t>ist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 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$verstorben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Ende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5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Erweiterungen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der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Erweiterung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die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Adresse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Adresse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Stadt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'http://fhir.ch/ig/ch-core/StructureDefinition/ch-core-patient-ech-11-placeoforigin'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von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Adresse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5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Umgang </a:t>
            </a:r>
            <a:r>
              <a:rPr lang="de-DE" dirty="0" err="1"/>
              <a:t>mit </a:t>
            </a:r>
            <a:r>
              <a:rPr lang="de-DE" dirty="0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  <a:t>Referenzen erstellen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(... </a:t>
            </a:r>
            <a:r>
              <a:rPr lang="de-CH" sz="1800" dirty="0" err="1">
                <a:solidFill>
                  <a:srgbClr val="996600"/>
                </a:solidFill>
                <a:latin typeface="Verdana" panose="020B0604030504040204" pitchFamily="34" charset="0"/>
              </a:rPr>
              <a:t>Einrichtung der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Behandler-Ressource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Berechnen Sie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$generalPractitioner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Interne Referenzen erstellen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enthaltene </a:t>
            </a:r>
            <a:r>
              <a:rPr lang="de-DE" dirty="0" err="1"/>
              <a:t>Ressource</a:t>
            </a:r>
            <a:r>
              <a:rPr lang="de-DE" dirty="0"/>
              <a:t>, außerhalb des </a:t>
            </a:r>
            <a:r>
              <a:rPr lang="de-DE" dirty="0" err="1"/>
              <a:t>Rahmens </a:t>
            </a:r>
            <a:r>
              <a:rPr lang="de-DE" dirty="0" err="1"/>
              <a:t>dieser </a:t>
            </a:r>
            <a:r>
              <a:rPr lang="de-DE" dirty="0" err="1"/>
              <a:t>Präsentation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Die </a:t>
            </a:r>
            <a:r>
              <a:rPr lang="de-DE" dirty="0"/>
              <a:t>Daten </a:t>
            </a:r>
            <a:r>
              <a:rPr lang="de-DE" dirty="0" err="1"/>
              <a:t>aus </a:t>
            </a:r>
            <a:r>
              <a:rPr lang="de-DE" dirty="0"/>
              <a:t>einer </a:t>
            </a:r>
            <a:r>
              <a:rPr lang="de-DE" dirty="0" err="1"/>
              <a:t>Ressource </a:t>
            </a:r>
            <a:r>
              <a:rPr lang="de-DE" dirty="0" err="1"/>
              <a:t>herausholen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b="1" dirty="0" err="1"/>
              <a:t>$asxml/$asjson</a:t>
            </a:r>
            <a:r>
              <a:rPr lang="de-DE" dirty="0"/>
              <a:t>() </a:t>
            </a:r>
            <a:r>
              <a:rPr lang="de-DE" dirty="0" err="1"/>
              <a:t>gibt </a:t>
            </a:r>
            <a:r>
              <a:rPr lang="de-DE" dirty="0"/>
              <a:t>einen </a:t>
            </a:r>
            <a:r>
              <a:rPr lang="de-DE" dirty="0" err="1"/>
              <a:t>Text </a:t>
            </a:r>
            <a:r>
              <a:rPr lang="de-DE" dirty="0" err="1"/>
              <a:t>im </a:t>
            </a:r>
            <a:r>
              <a:rPr lang="de-DE" dirty="0" err="1"/>
              <a:t>entsprechenden </a:t>
            </a:r>
            <a:r>
              <a:rPr lang="de-DE" dirty="0"/>
              <a:t>Format </a:t>
            </a:r>
            <a:r>
              <a:rPr lang="de-DE" dirty="0" err="1"/>
              <a:t>zurück </a:t>
            </a:r>
          </a:p>
          <a:p>
            <a:r>
              <a:rPr lang="de-DE" b="1" dirty="0" err="1"/>
              <a:t>$astext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als </a:t>
            </a:r>
            <a:r>
              <a:rPr lang="de-DE" dirty="0" err="1"/>
              <a:t>generische </a:t>
            </a:r>
            <a:r>
              <a:rPr lang="de-DE" dirty="0" err="1"/>
              <a:t>Methode</a:t>
            </a:r>
            <a:endParaRPr lang="de-DE" dirty="0"/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Berechne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5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Kommunikation </a:t>
            </a:r>
            <a:r>
              <a:rPr lang="de-DE" dirty="0" err="1"/>
              <a:t>mit </a:t>
            </a:r>
            <a:r>
              <a:rPr lang="de-DE" dirty="0"/>
              <a:t>einem REST-Server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Authentifizierung einrichten </a:t>
            </a:r>
          </a:p>
          <a:p>
            <a:pPr lvl="1"/>
            <a:r>
              <a:rPr lang="de-DE" dirty="0" err="1"/>
              <a:t>Meistens </a:t>
            </a:r>
            <a:r>
              <a:rPr lang="de-DE" dirty="0"/>
              <a:t>oAuth2 (</a:t>
            </a:r>
            <a:r>
              <a:rPr lang="de-DE" dirty="0" err="1"/>
              <a:t>hier </a:t>
            </a:r>
            <a:r>
              <a:rPr lang="de-DE" dirty="0" err="1"/>
              <a:t>nichts </a:t>
            </a:r>
            <a:r>
              <a:rPr lang="de-DE" dirty="0" err="1"/>
              <a:t>Besonderes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FHIR Server Base URL einrichten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Berechne 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$baseURL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als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'http://localhost:8080/fhir'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Daten auf einen REST-Server </a:t>
            </a:r>
            <a:r>
              <a:rPr lang="de-DE" dirty="0" err="1"/>
              <a:t>übertragen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berechnen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Gibt die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Antwort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zurück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Oder </a:t>
            </a:r>
            <a:r>
              <a:rPr lang="de-DE" dirty="0" err="1"/>
              <a:t>noch </a:t>
            </a:r>
            <a:r>
              <a:rPr lang="de-DE" dirty="0"/>
              <a:t>bequemer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Gibt die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Antwort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zurück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Wenn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Antwort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Erfolg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{Ressource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erstellt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Aufruf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hat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zurückgegeben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Sonst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Fehler {HTTP-Aufruf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liefert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wenn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6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http://localhost:8080/fhir/Patient?family=Muster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Abfrage </a:t>
            </a:r>
            <a:r>
              <a:rPr lang="de-DE" dirty="0"/>
              <a:t>eines REST-Servers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Patient?family=Muster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Antwort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Antwort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'2'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 den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Inhalt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Berechnen Sie das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Bündel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als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OK-Meldung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Erfolg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{Suchabfrage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ergab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Elemente}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Sonst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OK-Meldung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Fehler {HTTP-Aufruf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liefert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Ende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wenn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Vielleicht </a:t>
            </a:r>
            <a:r>
              <a:rPr lang="de-DE" dirty="0" err="1"/>
              <a:t>etwas </a:t>
            </a:r>
            <a:r>
              <a:rPr lang="de-DE" dirty="0" err="1"/>
              <a:t>Refactoring..</a:t>
            </a:r>
            <a:r>
              <a:rPr lang="de-DE" dirty="0"/>
              <a:t>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Unterklasse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Verschieben Sie </a:t>
            </a:r>
            <a:r>
              <a:rPr lang="de-DE" dirty="0" err="1"/>
              <a:t>Methoden </a:t>
            </a:r>
            <a:r>
              <a:rPr lang="de-DE" dirty="0" err="1"/>
              <a:t>in </a:t>
            </a:r>
            <a:r>
              <a:rPr lang="de-DE" dirty="0" err="1"/>
              <a:t>Ihre </a:t>
            </a:r>
            <a:r>
              <a:rPr lang="de-DE" dirty="0" err="1"/>
              <a:t>Unterklasse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Dies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wird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z.B.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von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oFHIRClientEndpoint'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aufgerufen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Historie </a:t>
            </a:r>
            <a:r>
              <a:rPr lang="de-DE" dirty="0"/>
              <a:t>- Daten-Push / HL7-Nachrichten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für die </a:t>
            </a:r>
            <a:r>
              <a:rPr lang="de-DE" dirty="0" err="1"/>
              <a:t>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zurück</a:t>
            </a:r>
            <a:endParaRPr lang="de-CH" sz="1800" b="1" i="0" dirty="0">
              <a:solidFill>
                <a:srgbClr val="6666FF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...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Gibt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Antwort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Einrichten </a:t>
            </a:r>
            <a:r>
              <a:rPr lang="de-DE" dirty="0" err="1"/>
              <a:t>von </a:t>
            </a:r>
            <a:r>
              <a:rPr lang="de-DE" dirty="0"/>
              <a:t>Ressourcen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Subclassed </a:t>
            </a:r>
            <a:r>
              <a:rPr lang="de-DE" dirty="0"/>
              <a:t>oFHIRBridge </a:t>
            </a:r>
            <a:br>
              <a:rPr lang="de-DE" dirty="0"/>
            </a:br>
            <a:r>
              <a:rPr lang="de-DE" sz="1800" dirty="0"/>
              <a:t>    (</a:t>
            </a:r>
            <a:r>
              <a:rPr lang="de-DE" sz="1800" dirty="0" err="1"/>
              <a:t>Übersetzung </a:t>
            </a:r>
            <a:r>
              <a:rPr lang="de-DE" sz="1800" dirty="0" err="1"/>
              <a:t>zwischen </a:t>
            </a:r>
            <a:r>
              <a:rPr lang="de-DE" sz="1800" dirty="0"/>
              <a:t>"nativer" und "FHIR"</a:t>
            </a:r>
            <a:r>
              <a:rPr lang="de-DE" sz="1800" dirty="0" err="1"/>
              <a:t>-Darstellung</a:t>
            </a:r>
            <a:r>
              <a:rPr lang="de-DE" sz="1800" dirty="0"/>
              <a:t>, </a:t>
            </a:r>
            <a:r>
              <a:rPr lang="de-DE" sz="1800" dirty="0" err="1"/>
              <a:t>siehe </a:t>
            </a:r>
            <a:r>
              <a:rPr lang="de-DE" sz="1800" dirty="0" err="1"/>
              <a:t>nächste </a:t>
            </a:r>
            <a:r>
              <a:rPr lang="de-DE" sz="1800" dirty="0" err="1"/>
              <a:t>Folien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Unterklasse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Übersetzung aufrufen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6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FRAGEN UND ANTWORTEN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Stand </a:t>
            </a:r>
            <a:r>
              <a:rPr lang="de-DE" dirty="0" err="1"/>
              <a:t>der </a:t>
            </a:r>
            <a:r>
              <a:rPr lang="de-DE" dirty="0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err="1"/>
              <a:t>Cloud-basiert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 err="1"/>
              <a:t>Abfragegesteuert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Offene API</a:t>
            </a:r>
          </a:p>
          <a:p>
            <a:pPr>
              <a:spcAft>
                <a:spcPts val="600"/>
              </a:spcAft>
            </a:pPr>
            <a:r>
              <a:rPr lang="de-DE"/>
              <a:t>JSON (+XML)</a:t>
            </a:r>
          </a:p>
          <a:p>
            <a:pPr>
              <a:spcAft>
                <a:spcPts val="600"/>
              </a:spcAft>
            </a:pPr>
            <a:r>
              <a:rPr lang="de-DE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2874997"/>
          </a:xfrm>
        </p:spPr>
        <p:txBody>
          <a:bodyPr/>
          <a:lstStyle/>
          <a:p>
            <a:r>
              <a:rPr lang="de-DE" dirty="0"/>
              <a:t>Schnell</a:t>
            </a:r>
          </a:p>
          <a:p>
            <a:pPr lvl="2"/>
            <a:r>
              <a:rPr lang="de-DE" dirty="0"/>
              <a:t>Niedrige </a:t>
            </a:r>
            <a:r>
              <a:rPr lang="de-DE" dirty="0"/>
              <a:t>Eintrittsbarriere / </a:t>
            </a:r>
            <a:r>
              <a:rPr lang="de-DE" dirty="0" err="1"/>
              <a:t>Umsetzer </a:t>
            </a:r>
            <a:r>
              <a:rPr lang="de-DE" dirty="0"/>
              <a:t>im </a:t>
            </a:r>
            <a:r>
              <a:rPr lang="de-DE" dirty="0" err="1"/>
              <a:t>Blick</a:t>
            </a:r>
            <a:endParaRPr lang="de-DE" dirty="0"/>
          </a:p>
          <a:p>
            <a:r>
              <a:rPr lang="de-DE" dirty="0" err="1"/>
              <a:t>Gesundheitswesen</a:t>
            </a:r>
            <a:endParaRPr lang="de-DE" dirty="0"/>
          </a:p>
          <a:p>
            <a:pPr lvl="2"/>
            <a:r>
              <a:rPr lang="de-DE" dirty="0"/>
              <a:t>Bereich</a:t>
            </a:r>
          </a:p>
          <a:p>
            <a:r>
              <a:rPr lang="de-DE" dirty="0" err="1"/>
              <a:t>Interoperabilität</a:t>
            </a:r>
            <a:endParaRPr lang="de-DE" dirty="0"/>
          </a:p>
          <a:p>
            <a:pPr lvl="2"/>
            <a:r>
              <a:rPr lang="de-DE" dirty="0"/>
              <a:t>Nicht modellieren, sondern austauschen</a:t>
            </a:r>
          </a:p>
          <a:p>
            <a:r>
              <a:rPr lang="de-DE" dirty="0"/>
              <a:t>Ressourcen</a:t>
            </a:r>
          </a:p>
          <a:p>
            <a:pPr lvl="2"/>
            <a:r>
              <a:rPr lang="de-DE" dirty="0" err="1"/>
              <a:t>Bausteine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FHIR-Versionen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3469"/>
              </p:ext>
            </p:extLst>
          </p:nvPr>
        </p:nvGraphicFramePr>
        <p:xfrm>
          <a:off x="1250520" y="1895512"/>
          <a:ext cx="8794129" cy="2537460"/>
        </p:xfrm>
        <a:graphic>
          <a:graphicData uri="http://schemas.openxmlformats.org/drawingml/2006/table">
            <a:tbl>
              <a:tblPr/>
              <a:tblGrid>
                <a:gridCol w="2849386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5944743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26. März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Probelauf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-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siehe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unten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zur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Diskussion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Mai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Freigabe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Stufenweise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Freigabe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von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Änderungen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bestimmten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Bereichen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27. Dezember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Normativer Inhalt +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Entwicklungen für den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Probebetrieb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21. Februar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24. Oktober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DSTU2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(Zweiter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Entwurf eines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Standards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für den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Probebetrieb)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30. September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DSTU1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(Erster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Entwurf eines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Standards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für den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Probebetrieb)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Template>Event design</ap:Template>
  <ap:TotalTime>0</ap:TotalTime>
  <ap:Words>2563</ap:Words>
  <ap:Application>Microsoft Macintosh PowerPoint</ap:Application>
  <ap:PresentationFormat>Breitbild</ap:PresentationFormat>
  <ap:Paragraphs>441</ap:Paragraphs>
  <ap:Slides>62</ap:Slides>
  <ap:Notes>2</ap:Notes>
  <ap:HiddenSlides>0</ap:HiddenSlides>
  <ap:MMClips>0</ap:MMClips>
  <ap:ScaleCrop>false</ap:ScaleCrop>
  <ap:HeadingPairs>
    <vt:vector baseType="variant" size="6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ap:HeadingPairs>
  <ap:TitlesOfParts>
    <vt:vector baseType="lpstr" size="73">
      <vt:lpstr>-apple-system</vt:lpstr>
      <vt:lpstr>Abadi</vt:lpstr>
      <vt:lpstr>Aptos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Event design</vt:lpstr>
      <vt:lpstr>Omnis on FHIR® ODC 2024</vt:lpstr>
      <vt:lpstr>Pre-Requisites for Code Along </vt:lpstr>
      <vt:lpstr>About Me </vt:lpstr>
      <vt:lpstr>Agenda</vt:lpstr>
      <vt:lpstr>Short Introduction to </vt:lpstr>
      <vt:lpstr>History – Data Push / HL7 Messages</vt:lpstr>
      <vt:lpstr>State of the Art </vt:lpstr>
      <vt:lpstr>FHIR®</vt:lpstr>
      <vt:lpstr>FHIR Versions</vt:lpstr>
      <vt:lpstr>FHIR Manifesto </vt:lpstr>
      <vt:lpstr>Exchange</vt:lpstr>
      <vt:lpstr>Lego Bricks for building Resources</vt:lpstr>
      <vt:lpstr>Resources http://hl7.org/fhir/resourcelist.html  </vt:lpstr>
      <vt:lpstr>Resource Descriptions eg https://hl7.org/fhir/patient.html</vt:lpstr>
      <vt:lpstr>Inheritance</vt:lpstr>
      <vt:lpstr>PowerPoint-Präsentation</vt:lpstr>
      <vt:lpstr>Cardinality</vt:lpstr>
      <vt:lpstr>Elements</vt:lpstr>
      <vt:lpstr>Partial Dates</vt:lpstr>
      <vt:lpstr>Polymorphic Elements</vt:lpstr>
      <vt:lpstr>Resource Identity</vt:lpstr>
      <vt:lpstr>Linking Resources / References</vt:lpstr>
      <vt:lpstr>Literal References (via URLs)</vt:lpstr>
      <vt:lpstr>Extensions</vt:lpstr>
      <vt:lpstr>Profiles and Implementation Guides</vt:lpstr>
      <vt:lpstr>Searching</vt:lpstr>
      <vt:lpstr>Security</vt:lpstr>
      <vt:lpstr>Test Servers: Public or Local</vt:lpstr>
      <vt:lpstr>Public</vt:lpstr>
      <vt:lpstr>Local</vt:lpstr>
      <vt:lpstr>International Patient Summary</vt:lpstr>
      <vt:lpstr>Omnis on FHIR®</vt:lpstr>
      <vt:lpstr>Real World Usage</vt:lpstr>
      <vt:lpstr>Supporting Classes in fhir.lbs</vt:lpstr>
      <vt:lpstr>Generated Code for FHIR Types</vt:lpstr>
      <vt:lpstr>Omnis FHIR Type System </vt:lpstr>
      <vt:lpstr>Omnis FHIR Type System (cont)</vt:lpstr>
      <vt:lpstr>oFHIRContext</vt:lpstr>
      <vt:lpstr>Code / Demo</vt:lpstr>
      <vt:lpstr>Open fhir_sample_client.lbs</vt:lpstr>
      <vt:lpstr>Set up FHIR Context</vt:lpstr>
      <vt:lpstr>Create Resource </vt:lpstr>
      <vt:lpstr>Set Attributes</vt:lpstr>
      <vt:lpstr>Simple Attributes</vt:lpstr>
      <vt:lpstr>Complex Attributes (Card ..1)</vt:lpstr>
      <vt:lpstr>Adding to Collections (Card … &gt;1)</vt:lpstr>
      <vt:lpstr>Adding to Collections cont.</vt:lpstr>
      <vt:lpstr>Identifiers (not the id element)</vt:lpstr>
      <vt:lpstr>Profiles</vt:lpstr>
      <vt:lpstr>Polymorphic Elements</vt:lpstr>
      <vt:lpstr>Extensions</vt:lpstr>
      <vt:lpstr>Dealing with References</vt:lpstr>
      <vt:lpstr>Getting the Data out of a Resource</vt:lpstr>
      <vt:lpstr>Communicating with a REST Server</vt:lpstr>
      <vt:lpstr>Pushing Data on a REST Server</vt:lpstr>
      <vt:lpstr>http://localhost:8080/fhir/Patient?family=Muster</vt:lpstr>
      <vt:lpstr>Querying a REST Server</vt:lpstr>
      <vt:lpstr>Maybe some Refactoring…</vt:lpstr>
      <vt:lpstr>Translation</vt:lpstr>
      <vt:lpstr>POST for creation</vt:lpstr>
      <vt:lpstr>Setting up Resources</vt:lpstr>
      <vt:lpstr>Q &amp; A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Omnis on FHIR</dc:title>
  <dc:creator>Stefan Csomor</dc:creator>
  <lastModifiedBy>Stefan Csomor</lastModifiedBy>
  <revision>154</revision>
  <dcterms:created xsi:type="dcterms:W3CDTF">2024-04-25T16:27:24.0000000Z</dcterms:created>
  <dcterms:modified xsi:type="dcterms:W3CDTF">2024-05-14T09:40:09.0000000Z</dcterms:modified>
  <keywords>, docId:D46EB10CC842970D0711A4910E7B018D</keywords>
</coreProperties>
</file>